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312" r:id="rId4"/>
    <p:sldId id="313" r:id="rId5"/>
    <p:sldId id="315" r:id="rId6"/>
    <p:sldId id="314" r:id="rId7"/>
    <p:sldId id="338" r:id="rId8"/>
    <p:sldId id="256" r:id="rId9"/>
    <p:sldId id="258" r:id="rId10"/>
    <p:sldId id="259" r:id="rId11"/>
    <p:sldId id="261" r:id="rId12"/>
    <p:sldId id="262" r:id="rId13"/>
    <p:sldId id="267" r:id="rId14"/>
    <p:sldId id="270" r:id="rId15"/>
    <p:sldId id="273" r:id="rId16"/>
    <p:sldId id="272" r:id="rId17"/>
    <p:sldId id="271" r:id="rId18"/>
    <p:sldId id="316" r:id="rId19"/>
    <p:sldId id="317" r:id="rId20"/>
    <p:sldId id="318" r:id="rId21"/>
    <p:sldId id="319" r:id="rId22"/>
    <p:sldId id="320" r:id="rId23"/>
    <p:sldId id="322" r:id="rId24"/>
    <p:sldId id="327" r:id="rId25"/>
    <p:sldId id="329" r:id="rId26"/>
    <p:sldId id="331" r:id="rId27"/>
    <p:sldId id="335" r:id="rId28"/>
    <p:sldId id="323" r:id="rId29"/>
    <p:sldId id="260" r:id="rId30"/>
    <p:sldId id="333" r:id="rId31"/>
    <p:sldId id="337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71AB60-AFF3-EBC1-4A7C-E4F08811AD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54A9A55-0DAF-447D-30B7-102CFD15A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04D857-91F6-C76B-2EE9-184D9C23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507755-5133-EE8D-4687-3C83E0D8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4ECB49B-DB30-58CB-9C80-6E7259F7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89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33272F-3859-66EF-F942-5A9C96156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630183-D835-B1E9-8100-29B674D11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305CE9-C096-12E7-BEC9-EC9723C3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2CC728-97F4-CBD8-6F98-FD82FD3A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09B2E2-ECB2-CF96-AA3E-F0C86615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68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BBFB5B-CFC7-3BDE-9072-278B4171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4C79AC1-5D88-A7F3-0FDB-FF27D4493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674EC99-7E67-DD08-137F-2C77AE2BD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9D604A-04EF-B2B9-0FAF-B6C013B2C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155B08-EA99-EAD7-107A-BB49408B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6147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D9D947-DED1-3EDD-F742-0B91AD11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18F160-7099-CFF4-B075-3EC90608D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C27179C-7D32-B3E1-C79B-4412FF87F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421836F-13AC-15A3-BD29-801091DCA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64FF57A-44D2-51F1-6FBB-116F42FA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16CE511-B608-C064-EA94-7F58ACB7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866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9D6D93-D6BD-24EF-17F3-217E56FD2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413EF7E-EDF0-638C-AA02-4A0023E86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577629A-1B00-9046-A985-4A4FDB09F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9142021-164A-1FEC-B03B-E05DA65E0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68A6BFD-5228-78F6-1277-CEB8EB967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AC04433-62E0-F5DE-C3F5-C2562F42A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762A146-2BEE-42EA-14FE-D643DF34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2026D4D-E45F-AAAE-88B6-E354EED5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6334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8549BB-30A8-1932-15AB-9585EE27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E3D209B-C0A4-5DF2-7D83-DBDC0205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66CCF76-D291-8CB2-0568-EB7ED85A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D9695D8-973F-C372-8BB3-E141C513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059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6155961-F7FF-8A0D-A353-132FDF2A6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6F8A69A-D163-8448-0F13-B07F0E3B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301B43B-1CD2-D663-B86F-8AFFB5B00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524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50C511-76FF-102D-03CE-463CF325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287704-688A-253D-C709-AE2439D41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EECCE80-F3C3-3797-8E6B-E254932C0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AC17B80-CC8D-9D91-CC28-325D091C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94A23E2-2FD6-5185-7460-69FD32320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0A31075-3FA1-DF6F-83B8-219FCE09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395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80E630-61F2-1EFE-ACE0-6814DB9B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DCB0A8D-F440-7F70-9AA3-9CE406343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942C348-DDEF-906C-B485-D3892A655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7EDABA-70EF-6A6B-1069-6FDAE0E5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69B1C2F-2B2A-FF3F-B534-65B3A08D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6212C12-28A9-DB83-CA14-7C61B0AD6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666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C590AD-5EC2-E4B3-494C-C794D82F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B03B7FC-29CC-AC6D-7D3B-00DC9CDE6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6924C0-81C8-E5BD-F349-7054CF05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176DDF3-D42E-BE59-137B-30264A483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58EF38-D044-5CC3-239B-5E97A0F3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830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2AF2B35-9F44-A1A7-CE8F-A52899CE1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6D63499-7E59-93DC-03C1-9856755BA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3618EB-F7B0-702B-9531-E5F11E2E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069C50E-719E-5C78-C688-73AECC2F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DD3B76-90E5-1B4B-4DA2-3EC3B1C4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041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84E7A8-F656-D28D-87B1-EB84EC2AA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469CAF0-6FC9-ACDC-CC3E-058291B89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EB7BA8-CA7F-5922-9FE6-3CCA3A34C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4ED7C-58BB-44E9-84AB-C4BBD88C577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BA814A-236D-F453-EFEF-0F7ADB06E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DCA542A-4453-288A-4450-BADD2A042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55885C-6770-4158-948C-1C50635866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3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35AFD363-0DEA-AD48-32AE-0FCE482D1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776" y="274638"/>
            <a:ext cx="8846024" cy="183055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/>
              <a:t>Звіт про проведення т</a:t>
            </a:r>
            <a:r>
              <a:rPr lang="uk-UA" sz="3200" dirty="0" smtClean="0"/>
              <a:t>ижня </a:t>
            </a:r>
            <a:br>
              <a:rPr lang="uk-UA" sz="3200" dirty="0" smtClean="0"/>
            </a:br>
            <a:r>
              <a:rPr lang="uk-UA" sz="3200" dirty="0" smtClean="0"/>
              <a:t>трудового </a:t>
            </a:r>
            <a:r>
              <a:rPr lang="uk-UA" sz="3200" dirty="0"/>
              <a:t>навчання та технологій</a:t>
            </a:r>
            <a:br>
              <a:rPr lang="uk-UA" sz="3200" dirty="0"/>
            </a:br>
            <a:r>
              <a:rPr lang="uk-UA" sz="3200" dirty="0" smtClean="0"/>
              <a:t>з 12 жовтня до 19 жовтня 2026</a:t>
            </a:r>
            <a:r>
              <a:rPr lang="uk-UA" sz="3200" dirty="0"/>
              <a:t/>
            </a:r>
            <a:br>
              <a:rPr lang="uk-UA" sz="3200" dirty="0"/>
            </a:br>
            <a:endParaRPr lang="uk-UA" sz="3200" dirty="0"/>
          </a:p>
        </p:txBody>
      </p:sp>
      <p:pic>
        <p:nvPicPr>
          <p:cNvPr id="5123" name="Picture 3" descr="C:\Users\Леся\Desktop\769739_15893548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1625" y="2105190"/>
            <a:ext cx="6964573" cy="422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0486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92D43F6A-6109-CDEA-5614-3594AE14A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9169" y="333137"/>
            <a:ext cx="11962831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Згідно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 річним планом роботи спеціальної школи з 12 до 19 жовтня 2026 року проходив тиждень педагогічної майстерності вчителя трудового навчання та технологій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Піті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 С., учителів початкової школи та керівника гуртка «Декоративно-ужиткове мистецтво»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Здолбнікової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 А.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межах тижня відбулися заходи, у яких взяли участь учні школи. Під час проведення заходів діти мали змогу продемонструвати свої вміння, творчі здібності та практичні навички.</a:t>
            </a:r>
          </a:p>
          <a:p>
            <a:pPr algn="just"/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12 жовтня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відбулося відкриття тижня трудового навчання і технологій — конкурс знавців технологій і трудового навчання. Учні відгадували загадки, розв’язували кросворди та демонстрували свої знання.</a:t>
            </a:r>
          </a:p>
          <a:p>
            <a:pPr algn="just"/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13 жовтня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учні 5–7-х класів разом із учителем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Пітею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 С. створювали стильні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прикраси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Хелловіну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 доступних матеріалів. Виготовлення тематичних декорацій дало змогу дітям виявити фантазію, розвинути творчі здібності та долучитися до атмосфери осіннього свята.</a:t>
            </a:r>
          </a:p>
          <a:p>
            <a:pPr algn="just"/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14 жовтня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учні 8–12-х класів разом із учителем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Пітею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 С. опановували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апсайклінг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— перетворення старих речей на нові та стильні аксесуари. У межах практичного заняття «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Еко-сумка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своїми руками»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учні виготовляли екологічні сумки, повторно використовуючи текстильні вироби.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Метою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заходу було привернення уваги до проблеми забруднення навколишнього середовища пластиковими пакетами та ознайомлення учнів з одним зі способів її розв’язання — повторним використанням речей і матеріалів. Практична робота сприяла формуванню екологічної свідомості, розвитку творчого мислення та дбайливого ставлення до довкілля.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14430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26D1B603-62E9-4975-0644-88EAF6DDC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9377" y="858480"/>
            <a:ext cx="1106129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15 жовтня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Здолбнікова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 А. провела інтегроване позакласне заняття з декоративно-ужиткового мистецтва та англійської мови на тему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«Мова писанки /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The Language of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Pysanka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жовтня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вчителем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початкових класів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Мамоновою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І.Д. проведено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урок з дизайну і технологій на тему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«Гілка горобини»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у 3-Б класі.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Для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учнів 5–12-х класів учитель трудового навчання та технологій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Пітя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О.С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підготував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презентацію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«Джинсовий стиль одягу»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 Під час ознайомлення з презентацією учні дізналися про внесок Леві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Страусса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Джейкоба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err="1" smtClean="0">
                <a:latin typeface="Times New Roman" pitchFamily="18" charset="0"/>
                <a:cs typeface="Times New Roman" pitchFamily="18" charset="0"/>
              </a:rPr>
              <a:t>Девіса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щодо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створення перших міцних штанів із металевими заклепками для золотошукачів у 1853–1873 роках. Учням було продемонстровано, як робочий одяг трансформувався в елемент високої моди та став невід’ємною частиною повсякденного гардероба.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Проведені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заходи сприяли підвищенню інтересу учнів до навчальних предметів, розвитку творчих здібностей, упевненості у власних силах та ініціативності. Участь у різноманітних практичних і пізнавальних заходах дала змогу учням розширити уявлення про світ професій, ознайомитися з різними техніками й видами творчої діяльності, відкрити для себе нові захоплення та реалізувати власний творчий потенціал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76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344CC36-C62C-C3B4-6A17-6109525C9000}"/>
              </a:ext>
            </a:extLst>
          </p:cNvPr>
          <p:cNvSpPr txBox="1"/>
          <p:nvPr/>
        </p:nvSpPr>
        <p:spPr>
          <a:xfrm>
            <a:off x="1269241" y="327546"/>
            <a:ext cx="10331355" cy="108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Майстер -клас від </a:t>
            </a:r>
            <a:r>
              <a:rPr lang="uk-UA" sz="2800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учи</a:t>
            </a:r>
            <a:r>
              <a:rPr lang="ru-RU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uk-UA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еля</a:t>
            </a:r>
            <a:endParaRPr lang="ru-RU" sz="28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800" b="1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рикраси</a:t>
            </a:r>
            <a:r>
              <a:rPr lang="ru-RU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Хелловін</a:t>
            </a:r>
            <a:r>
              <a:rPr lang="ru-RU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                             </a:t>
            </a:r>
            <a:r>
              <a:rPr lang="ru-RU" sz="28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Кардашов Марк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A6403B3-524A-F00A-1C6A-F4219050E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148" y="1486429"/>
            <a:ext cx="4418875" cy="51532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59A3D34-608F-C14F-F496-838C88B2B1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1977" y="1862330"/>
            <a:ext cx="5393142" cy="440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94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61749D9-403A-D643-992D-80392B0EC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" y="0"/>
            <a:ext cx="12185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505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6E1AFE-0FDE-0AA1-1190-B4BAED73D0F0}"/>
              </a:ext>
            </a:extLst>
          </p:cNvPr>
          <p:cNvSpPr txBox="1"/>
          <p:nvPr/>
        </p:nvSpPr>
        <p:spPr>
          <a:xfrm>
            <a:off x="1419367" y="203013"/>
            <a:ext cx="9863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Майстер клас від учителя «</a:t>
            </a:r>
            <a:r>
              <a:rPr lang="uk-UA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еко</a:t>
            </a:r>
            <a:r>
              <a:rPr lang="uk-UA" sz="28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сумки</a:t>
            </a:r>
            <a:r>
              <a:rPr lang="ru-RU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uk-UA" sz="2800" b="1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зі старої футболки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5906A57-998D-0C46-3DBF-78264E48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4499" y="1665025"/>
            <a:ext cx="3403710" cy="49899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6FD07B5-461A-FCB7-7E45-7031C19DC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318" y="1554136"/>
            <a:ext cx="3535527" cy="51008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A9ECA85-52DB-5327-36B9-67E535FE0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2892" y="2073229"/>
            <a:ext cx="3240559" cy="4320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635206-EE15-F694-CF87-AC6F1E1F9143}"/>
              </a:ext>
            </a:extLst>
          </p:cNvPr>
          <p:cNvSpPr txBox="1"/>
          <p:nvPr/>
        </p:nvSpPr>
        <p:spPr>
          <a:xfrm>
            <a:off x="456317" y="764275"/>
            <a:ext cx="111579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          </a:t>
            </a:r>
            <a:r>
              <a:rPr lang="ru-RU" dirty="0"/>
              <a:t> </a:t>
            </a:r>
          </a:p>
          <a:p>
            <a:r>
              <a:rPr lang="uk-UA" sz="2000" dirty="0"/>
              <a:t>  </a:t>
            </a:r>
            <a:r>
              <a:rPr lang="uk-UA" sz="2000" dirty="0" err="1"/>
              <a:t>Кардашов</a:t>
            </a:r>
            <a:r>
              <a:rPr lang="uk-UA" sz="2000" dirty="0"/>
              <a:t> Марк                                                                                                   </a:t>
            </a:r>
            <a:r>
              <a:rPr lang="uk-UA" sz="2000" dirty="0" err="1"/>
              <a:t>Зубко</a:t>
            </a:r>
            <a:r>
              <a:rPr lang="uk-UA" sz="2000" dirty="0"/>
              <a:t> Богдан, </a:t>
            </a:r>
            <a:r>
              <a:rPr lang="uk-UA" sz="2000" dirty="0" err="1"/>
              <a:t>Емел'янов</a:t>
            </a:r>
            <a:r>
              <a:rPr lang="uk-UA" sz="2000" dirty="0"/>
              <a:t> Андрій</a:t>
            </a:r>
            <a:endParaRPr lang="ru-RU" sz="2000" dirty="0"/>
          </a:p>
          <a:p>
            <a:r>
              <a:rPr lang="uk-UA" dirty="0"/>
              <a:t>            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424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C143387-DBF7-7218-F5DA-70B3BF61B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69" y="1253612"/>
            <a:ext cx="2978252" cy="52946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63CC879-AD3E-4B7B-2F26-CACC29FAF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85805" y="2286024"/>
            <a:ext cx="5741950" cy="32298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F1783AA-68BB-3A74-4297-F0A14A00147B}"/>
              </a:ext>
            </a:extLst>
          </p:cNvPr>
          <p:cNvSpPr txBox="1"/>
          <p:nvPr/>
        </p:nvSpPr>
        <p:spPr>
          <a:xfrm>
            <a:off x="1666568" y="309717"/>
            <a:ext cx="74811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/>
              <a:t> Гайда Максим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423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я по запросу «Фон презентации» - бесплатно на gryzli.club">
            <a:extLst>
              <a:ext uri="{FF2B5EF4-FFF2-40B4-BE49-F238E27FC236}">
                <a16:creationId xmlns:a16="http://schemas.microsoft.com/office/drawing/2014/main" xmlns="" id="{580A416C-96F0-5A4A-F565-72336AD61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08E38B-AC3D-1ACA-0371-6EE5DA5A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>
                <a:solidFill>
                  <a:srgbClr val="FF0000"/>
                </a:solidFill>
              </a:rPr>
              <a:t>Ми майстри – умілі руки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Трудове навчання – технології | - Part 1">
            <a:extLst>
              <a:ext uri="{FF2B5EF4-FFF2-40B4-BE49-F238E27FC236}">
                <a16:creationId xmlns:a16="http://schemas.microsoft.com/office/drawing/2014/main" xmlns="" id="{6ADFD353-0051-8351-B1E7-62C2A40D1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050" y="1105454"/>
            <a:ext cx="8311487" cy="57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674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4FB33F00-D955-F94F-8860-C172650A2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4ED20F-ADF8-0F24-1216-352544BA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FF0000"/>
                </a:solidFill>
              </a:rPr>
              <a:t>Еко - сумка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ᐉ Еко-сумка 7-я виставка Салону 100 шопер (fa02025_Bag ...">
            <a:extLst>
              <a:ext uri="{FF2B5EF4-FFF2-40B4-BE49-F238E27FC236}">
                <a16:creationId xmlns:a16="http://schemas.microsoft.com/office/drawing/2014/main" xmlns="" id="{3F13B18E-9F65-6DC7-DFE3-EE24DDEF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548" y="1458604"/>
            <a:ext cx="3868904" cy="514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5814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DC477E7D-C3F5-9BE5-9F02-1EACA507C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83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5B06DE-6AB1-4480-8B89-410B2194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72" y="365126"/>
            <a:ext cx="10551782" cy="1009936"/>
          </a:xfrm>
        </p:spPr>
        <p:txBody>
          <a:bodyPr>
            <a:normAutofit fontScale="90000"/>
          </a:bodyPr>
          <a:lstStyle/>
          <a:p>
            <a:r>
              <a:rPr lang="uk-UA" dirty="0"/>
              <a:t>  </a:t>
            </a:r>
            <a:r>
              <a:rPr lang="uk-UA" sz="2700" dirty="0" err="1"/>
              <a:t>Кардашов</a:t>
            </a:r>
            <a:r>
              <a:rPr lang="uk-UA" sz="2700" dirty="0"/>
              <a:t> Марк                       </a:t>
            </a:r>
            <a:r>
              <a:rPr lang="uk-UA" sz="2700" kern="100" dirty="0">
                <a:ea typeface="Aptos" panose="020B0004020202020204" pitchFamily="34" charset="0"/>
                <a:cs typeface="Times New Roman" panose="02020603050405020304" pitchFamily="18" charset="0"/>
              </a:rPr>
              <a:t>Гайда Максим                                     В</a:t>
            </a:r>
            <a:r>
              <a:rPr lang="uk-UA" sz="2700" dirty="0"/>
              <a:t>оловик Микита</a:t>
            </a:r>
            <a:r>
              <a:rPr lang="ru-R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ru-RU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uk-UA" sz="3200" dirty="0"/>
              <a:t>                                                                                                         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7CDE1B9-DFAF-BB9D-A497-6F4CA8CB9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59" y="1375062"/>
            <a:ext cx="3791144" cy="53567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BAACFCB-2CC7-D933-3CE5-37CBD9F0C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884" y="1375062"/>
            <a:ext cx="3997857" cy="538153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4932332B-2E87-FA6F-CD26-3A4B20FDA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17" y="1375062"/>
            <a:ext cx="3429986" cy="538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9870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72A943A7-C85F-B377-5F59-899FE966B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930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1D69A6-3820-21D4-E28D-AE72BC9A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22" y="163773"/>
            <a:ext cx="10575878" cy="152691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</a:rPr>
              <a:t>«Янгол- оберіг для воїна ЗСУ»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Виготовлення Янгола-оберегу">
            <a:extLst>
              <a:ext uri="{FF2B5EF4-FFF2-40B4-BE49-F238E27FC236}">
                <a16:creationId xmlns:a16="http://schemas.microsoft.com/office/drawing/2014/main" xmlns="" id="{F1442618-31E5-543B-14CE-FE485C787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519" y="1330243"/>
            <a:ext cx="4858603" cy="52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1807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9E096766-3FB4-37D6-F2EC-65E8134A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1"/>
            <a:ext cx="12191999" cy="68503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F72FC2-7C42-109F-0EB5-B0153E50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18" y="365126"/>
            <a:ext cx="10548582" cy="631162"/>
          </a:xfrm>
        </p:spPr>
        <p:txBody>
          <a:bodyPr>
            <a:normAutofit fontScale="90000"/>
          </a:bodyPr>
          <a:lstStyle/>
          <a:p>
            <a:r>
              <a:rPr lang="uk-UA" dirty="0"/>
              <a:t>  </a:t>
            </a:r>
            <a:r>
              <a:rPr lang="uk-UA" sz="3600" dirty="0" err="1"/>
              <a:t>Лутай</a:t>
            </a:r>
            <a:r>
              <a:rPr lang="uk-UA" sz="3600" dirty="0"/>
              <a:t> Гліб                                                   Воловик Микита</a:t>
            </a:r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BFA4B5-2AC5-F125-C6B4-CCCDF016BF2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5628" y="1203646"/>
            <a:ext cx="4885898" cy="54965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48114C4-A2CD-157A-9E6B-73797AB41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74" y="1203647"/>
            <a:ext cx="4338881" cy="54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0457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я по запросу «Фон презентации» - бесплатно на gryzli.club">
            <a:extLst>
              <a:ext uri="{FF2B5EF4-FFF2-40B4-BE49-F238E27FC236}">
                <a16:creationId xmlns:a16="http://schemas.microsoft.com/office/drawing/2014/main" xmlns="" id="{FF2EB0F3-7E38-B7DD-BC38-1AEEE7C7D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CA5E53-690C-333B-BF14-F32BC73D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75" y="365125"/>
            <a:ext cx="11259403" cy="876821"/>
          </a:xfrm>
        </p:spPr>
        <p:txBody>
          <a:bodyPr>
            <a:normAutofit fontScale="90000"/>
          </a:bodyPr>
          <a:lstStyle/>
          <a:p>
            <a:r>
              <a:rPr lang="uk-UA" sz="3200" dirty="0"/>
              <a:t>    Гайда Максим          Овчаренко Кирило              </a:t>
            </a:r>
            <a:r>
              <a:rPr lang="uk-UA" sz="3200" dirty="0" err="1"/>
              <a:t>Кардашов</a:t>
            </a:r>
            <a:r>
              <a:rPr lang="uk-UA" sz="3200" dirty="0"/>
              <a:t> Марк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EFA509B-E992-9FBB-6E3B-C6677F5C584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1794" y="1348903"/>
            <a:ext cx="3843307" cy="53722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90BA2E0-4622-E29F-9838-2554BC3201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868" y="1363837"/>
            <a:ext cx="3706505" cy="53125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D6AEC93-2E72-9C59-1896-EC40177D9F4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87745" y="1333969"/>
            <a:ext cx="3791609" cy="534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0363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я по запросу «Фон презентации» - бесплатно на gryzli.club">
            <a:extLst>
              <a:ext uri="{FF2B5EF4-FFF2-40B4-BE49-F238E27FC236}">
                <a16:creationId xmlns:a16="http://schemas.microsoft.com/office/drawing/2014/main" xmlns="" id="{1925D3C8-BAE6-112C-61DF-8D2D9BC41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75057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830A6C-64AF-288C-EF81-9D565D1B8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04" y="365125"/>
            <a:ext cx="10466696" cy="7539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Патр</a:t>
            </a:r>
            <a:r>
              <a:rPr lang="uk-UA" sz="3200" b="1" dirty="0" err="1">
                <a:solidFill>
                  <a:srgbClr val="FF0000"/>
                </a:solidFill>
              </a:rPr>
              <a:t>іотична</a:t>
            </a:r>
            <a:r>
              <a:rPr lang="uk-UA" sz="3200" b="1" dirty="0">
                <a:solidFill>
                  <a:srgbClr val="FF0000"/>
                </a:solidFill>
              </a:rPr>
              <a:t> брошка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Патріотичні прикраси до Дня Незалежності України - Брошки з ...">
            <a:extLst>
              <a:ext uri="{FF2B5EF4-FFF2-40B4-BE49-F238E27FC236}">
                <a16:creationId xmlns:a16="http://schemas.microsoft.com/office/drawing/2014/main" xmlns="" id="{CCDF6BC0-0CBC-B366-5551-E9730443E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887" y="1328470"/>
            <a:ext cx="9639301" cy="542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0180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по запросу «Фон презентации» - бесплатно на gryzli.club">
            <a:extLst>
              <a:ext uri="{FF2B5EF4-FFF2-40B4-BE49-F238E27FC236}">
                <a16:creationId xmlns:a16="http://schemas.microsoft.com/office/drawing/2014/main" xmlns="" id="{11C787A1-683C-D025-E6F9-FA70FC781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29F5C6-C502-5B2F-6D4D-58E97911E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048" y="365125"/>
            <a:ext cx="10425752" cy="864365"/>
          </a:xfrm>
        </p:spPr>
        <p:txBody>
          <a:bodyPr>
            <a:normAutofit/>
          </a:bodyPr>
          <a:lstStyle/>
          <a:p>
            <a:pPr algn="ctr"/>
            <a:r>
              <a:rPr lang="uk-UA" sz="3200" dirty="0" err="1"/>
              <a:t>Стукалова</a:t>
            </a:r>
            <a:r>
              <a:rPr lang="uk-UA" sz="3200" dirty="0"/>
              <a:t> Марія</a:t>
            </a:r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174F35E-8BF2-BCEB-DBE2-92BA1A3BD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961" y="1229490"/>
            <a:ext cx="8366076" cy="562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3479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я по запросу «Фон презентации» - бесплатно на gryzli.club">
            <a:extLst>
              <a:ext uri="{FF2B5EF4-FFF2-40B4-BE49-F238E27FC236}">
                <a16:creationId xmlns:a16="http://schemas.microsoft.com/office/drawing/2014/main" xmlns="" id="{5E071C85-66A8-BCE5-C4B3-9441070E4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814E09-FE99-B115-94D4-93CEAB197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Кардашов</a:t>
            </a:r>
            <a:r>
              <a:rPr lang="uk-UA" dirty="0"/>
              <a:t> Марк           Воловик Микита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B09E9-6288-D124-BB4A-F1AA5A2C2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209" y="1287334"/>
            <a:ext cx="3703352" cy="53469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0D12F8C-5088-8BF8-DF50-1715D11CE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439" y="1511071"/>
            <a:ext cx="4224348" cy="534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819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899" y="1201003"/>
            <a:ext cx="3651871" cy="5540364"/>
          </a:xfrm>
        </p:spPr>
        <p:txBody>
          <a:bodyPr>
            <a:noAutofit/>
          </a:bodyPr>
          <a:lstStyle/>
          <a:p>
            <a:pPr algn="just"/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Відомо, що перші джинси мали дуже широкий крій, лише одну задню кишеню, заклепки на кутах кишень і в пахових швах, металеві ґудзики для кріплення підтяжок на поясі, а також задній хлястик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cinchback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для регулювання обхвату талії. Деякі джинси цього періоду збереглися до наших днів, хоча й мають досить зношений вигляд. 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endParaRPr lang="uk-UA" sz="2000" dirty="0"/>
          </a:p>
        </p:txBody>
      </p:sp>
      <p:pic>
        <p:nvPicPr>
          <p:cNvPr id="14338" name="Picture 2" descr="C:\Users\Леся\Downloads\145310292911147640390w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0254" y="1257362"/>
            <a:ext cx="3651870" cy="510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B3F47B2-6B16-9F01-92FA-8EA31667B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98" y="4189864"/>
            <a:ext cx="4314825" cy="245681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F723DCA-734E-AE52-8917-0E0A00C29EFD}"/>
              </a:ext>
            </a:extLst>
          </p:cNvPr>
          <p:cNvSpPr txBox="1"/>
          <p:nvPr/>
        </p:nvSpPr>
        <p:spPr>
          <a:xfrm>
            <a:off x="2470246" y="211321"/>
            <a:ext cx="6670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rgbClr val="0070C0"/>
                </a:solidFill>
              </a:rPr>
              <a:t>«Джинсовий стиль одягу» 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8" name="Picture 3" descr="C:\Users\Леся\Downloads\1754x2631_0xac120003_5128235761653300093.jpeg">
            <a:extLst>
              <a:ext uri="{FF2B5EF4-FFF2-40B4-BE49-F238E27FC236}">
                <a16:creationId xmlns:a16="http://schemas.microsoft.com/office/drawing/2014/main" xmlns="" id="{0E39AC04-0FF3-FD55-50C3-8F559987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1736" y="188104"/>
            <a:ext cx="2667840" cy="400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6469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62528246-2133-1B42-26BC-4609D526B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B6DCA94-F0C4-7543-37FF-AB90B9C39F31}"/>
              </a:ext>
            </a:extLst>
          </p:cNvPr>
          <p:cNvSpPr txBox="1"/>
          <p:nvPr/>
        </p:nvSpPr>
        <p:spPr>
          <a:xfrm>
            <a:off x="1049594" y="1270819"/>
            <a:ext cx="1039761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У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межах тижня технологій та трудового навчання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вчителем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іноземної мови (англійської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керівником гуртка «Декоративно-ужиткове мистецтво» </a:t>
            </a:r>
            <a:r>
              <a:rPr lang="uk-UA" sz="2200" b="1" dirty="0" err="1" smtClean="0">
                <a:latin typeface="Times New Roman" pitchFamily="18" charset="0"/>
                <a:cs typeface="Times New Roman" pitchFamily="18" charset="0"/>
              </a:rPr>
              <a:t>Здолбніковою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 О. А.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було проведено інтегроване позакласне заняття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«Мова писанки /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The Language of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Pysanka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для учнів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8–11-х класів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, яке поєднало англійську мову та декоративно-ужиткове мистецтво.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Метою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заняття було ознайомлення учнів з українським мистецтвом писанкарства, символікою орнаментів і кольорів, розвиток творчих здібностей та формування вміння розповідати про українські традиції англійською мовою.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Під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час заняття учні ознайомилися з основними мистецькими термінами, повторили англійські назви кольорів і значення їхньої символіки, а також взяли участь у невеликій вікторині на знання символіки української писанки.</a:t>
            </a:r>
          </a:p>
          <a:p>
            <a:pPr indent="450215" algn="just">
              <a:lnSpc>
                <a:spcPct val="100000"/>
              </a:lnSpc>
              <a:spcAft>
                <a:spcPts val="1000"/>
              </a:spcAft>
              <a:buNone/>
            </a:pP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055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0564412-8DA7-796C-96A3-429504EE67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77" y="473"/>
            <a:ext cx="4016067" cy="2257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40E6256-54CC-1FA6-B501-A250232BC0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4822" y="-933"/>
            <a:ext cx="4016067" cy="2259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AB5C7C2-296E-92E9-6429-E31CF6F605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177" y="2239705"/>
            <a:ext cx="4016067" cy="2259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16F24F-BD04-CA6C-23EA-9979C755B9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5758" y="2352734"/>
            <a:ext cx="3503094" cy="1970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8B67A3-E43E-1F08-5188-84F538E35C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390" y="4507461"/>
            <a:ext cx="3398152" cy="223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4BA0773-786A-AF07-4060-12DD014A0B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4697" y="4410864"/>
            <a:ext cx="3806192" cy="23889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1630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781BD3E-EC4D-0C6B-B50F-7B22435F4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413" y="256756"/>
            <a:ext cx="4015349" cy="3022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7242714-D9D8-A345-6B0E-B32FEC3BE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4615" y="161801"/>
            <a:ext cx="4141488" cy="3117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1539A7F-1DFF-25A4-5BE0-D495168B03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516" y="4020995"/>
            <a:ext cx="4926658" cy="277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A1FFF84-C068-6C37-86E5-58EEF697FE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6709" y="4056092"/>
            <a:ext cx="4864270" cy="2736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0571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A0818343-E0C1-93D8-6A7C-A33A7DFB1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638E314-3588-22A2-7828-6E73EFDE589A}"/>
              </a:ext>
            </a:extLst>
          </p:cNvPr>
          <p:cNvSpPr txBox="1"/>
          <p:nvPr/>
        </p:nvSpPr>
        <p:spPr>
          <a:xfrm>
            <a:off x="1410314" y="1726176"/>
            <a:ext cx="998158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Практична частина заняття передбачала роботу в інтерактивному тренажері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Magic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Pysanka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Studio»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за допомогою якого учні створювали власні ескізи писанок, добираючи кольори та орнаменти. Це дало змогу поєднати творчу діяльність із використанням цифрових технологій.</a:t>
            </a:r>
          </a:p>
          <a:p>
            <a:pPr algn="just"/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   Заняття 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сприяло розвитку мовленнєвих умінь, творчого мислення, естетичного смаку та інтересу до української культурної спадщини. Ідею інтегрованого заняття було втілено в заклику: 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Tell the world about Ukrainian traditions in English!» («</a:t>
            </a:r>
            <a:r>
              <a:rPr lang="uk-UA" sz="2200" b="1" dirty="0" smtClean="0">
                <a:latin typeface="Times New Roman" pitchFamily="18" charset="0"/>
                <a:cs typeface="Times New Roman" pitchFamily="18" charset="0"/>
              </a:rPr>
              <a:t>Розкажи світові про українські традиції англійською мовою!»)</a:t>
            </a: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215" algn="just">
              <a:lnSpc>
                <a:spcPct val="100000"/>
              </a:lnSpc>
              <a:spcAft>
                <a:spcPts val="1000"/>
              </a:spcAft>
              <a:buNone/>
            </a:pPr>
            <a:endParaRPr lang="ru-RU" sz="2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304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45CC16FC-8ED0-43B2-EA64-9E667BC4D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F4AB6D7-8017-3417-20D9-7ED06FACA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1329" y="253798"/>
            <a:ext cx="2798977" cy="3103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45AF9CA-A14C-F7FA-B996-354EE7CFF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8792" y="3500587"/>
            <a:ext cx="2798977" cy="3231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E2A7DE-574A-83CA-C631-B42F2E049604}"/>
              </a:ext>
            </a:extLst>
          </p:cNvPr>
          <p:cNvSpPr txBox="1"/>
          <p:nvPr/>
        </p:nvSpPr>
        <p:spPr>
          <a:xfrm>
            <a:off x="1524000" y="1812823"/>
            <a:ext cx="672772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0000"/>
              </a:lnSpc>
              <a:buNone/>
            </a:pPr>
            <a:r>
              <a:rPr lang="uk-UA" sz="2200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Проведене заняття продемонструвало ефективність інтеграції англійської мови та </a:t>
            </a:r>
            <a:r>
              <a:rPr lang="uk-UA" sz="2200" dirty="0" err="1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декоративно</a:t>
            </a:r>
            <a:r>
              <a:rPr lang="uk-UA" sz="2200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-ужиткового мистецтва. Поєднання мовленнєвої, творчої та практичної </a:t>
            </a:r>
            <a:r>
              <a:rPr lang="uk-UA" sz="2200" dirty="0" err="1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діяльностей</a:t>
            </a:r>
            <a:r>
              <a:rPr lang="uk-UA" sz="2200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uk-UA" sz="2200" b="0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уможливило</a:t>
            </a:r>
            <a:r>
              <a:rPr lang="uk-UA" sz="2200" b="1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uk-UA" sz="2200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не лише поглиблення знань учнів про українське писанкарство, а й використання ними англійської мови як засобу спілкування та популяризації національних традицій у світі.</a:t>
            </a:r>
            <a:endParaRPr lang="ru-RU" sz="2200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216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я по запросу «Фон презентации» - бесплатно на ...">
            <a:extLst>
              <a:ext uri="{FF2B5EF4-FFF2-40B4-BE49-F238E27FC236}">
                <a16:creationId xmlns:a16="http://schemas.microsoft.com/office/drawing/2014/main" xmlns="" id="{2328C9CA-4A43-93F1-21E5-579A6AB5E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6ED4953-08DE-893F-CABF-F5C7B185C7DA}"/>
              </a:ext>
            </a:extLst>
          </p:cNvPr>
          <p:cNvSpPr txBox="1"/>
          <p:nvPr/>
        </p:nvSpPr>
        <p:spPr>
          <a:xfrm>
            <a:off x="1021940" y="1368528"/>
            <a:ext cx="103828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16 жовтня класним керівником 3-Б класу, вчителем початкових класів,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Мамоновою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І.Д. проведено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відкритий урок з дизайну і технологій.</a:t>
            </a:r>
          </a:p>
          <a:p>
            <a:pPr algn="just"/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  Тема 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уроку: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«Об’ємна аплікація — барельєф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“Гілка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горобини”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(робота з пластиліном)».</a:t>
            </a:r>
          </a:p>
          <a:p>
            <a:pPr algn="just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Урок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проведено на високому методичному рівні. Під час заняття учні опанували новий спосіб виготовлення аплікації в техніці барельєфа.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   Навчальний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матеріал дібрано методично грамотно, з урахуванням індивідуальних особливостей учнів. Структура уроку була логічною, усі етапи послідовно реалізовано. </a:t>
            </a:r>
          </a:p>
        </p:txBody>
      </p:sp>
    </p:spTree>
    <p:extLst>
      <p:ext uri="{BB962C8B-B14F-4D97-AF65-F5344CB8AC3E}">
        <p14:creationId xmlns:p14="http://schemas.microsoft.com/office/powerpoint/2010/main" xmlns="" val="1440627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17B0D4C-F847-11BF-6239-9BFDBD6B5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4524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9625437-44A2-7E88-0C55-1D3690C91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9441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47BCF11-9DDB-E4F3-C9AF-D2CCB9FEF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307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FE1D8E-706B-F988-53B7-EFF62675F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0126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0E0A550-0368-801D-0D85-0816946F4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31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035253B-6D04-0FE8-8F21-E5D4E5694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715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A7F792-484F-95EB-3FED-EDDC1705D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4917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E6C3FE-4539-DDD1-8D5F-180571C92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479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785</Words>
  <Application>Microsoft Office PowerPoint</Application>
  <PresentationFormat>Произвольный</PresentationFormat>
  <Paragraphs>38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Звіт про проведення тижня  трудового навчання та технологій з 12 жовтня до 19 жовтня 2026 </vt:lpstr>
      <vt:lpstr>Слайд 2</vt:lpstr>
      <vt:lpstr>Слайд 3</vt:lpstr>
      <vt:lpstr>Слайд 4</vt:lpstr>
      <vt:lpstr>Слайд 5</vt:lpstr>
      <vt:lpstr>Слайд 6</vt:lpstr>
      <vt:lpstr>Слайд 7</vt:lpstr>
      <vt:lpstr>Ми майстри – умілі руки </vt:lpstr>
      <vt:lpstr>Еко - сумка</vt:lpstr>
      <vt:lpstr>  Кардашов Марк                       Гайда Максим                                     Воловик Микита                                                                                                          </vt:lpstr>
      <vt:lpstr>«Янгол- оберіг для воїна ЗСУ» </vt:lpstr>
      <vt:lpstr>  Лутай Гліб                                                   Воловик Микита</vt:lpstr>
      <vt:lpstr>    Гайда Максим          Овчаренко Кирило              Кардашов Марк</vt:lpstr>
      <vt:lpstr>Патріотична брошка</vt:lpstr>
      <vt:lpstr>Стукалова Марія</vt:lpstr>
      <vt:lpstr>Кардашов Марк           Воловик Микита</vt:lpstr>
      <vt:lpstr>Відомо, що перші джинси мали дуже широкий крій, лише одну задню кишеню, заклепки на кутах кишень і в пахових швах, металеві ґудзики для кріплення підтяжок на поясі, а також задній хлястик (cinchback) для регулювання обхвату талії. Деякі джинси цього періоду збереглися до наших днів, хоча й мають досить зношений вигляд.   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проведення тижня  трудового навчання та технологій з 12 жовтня до 19 жовтня 2026 </dc:title>
  <dc:creator>Леся</dc:creator>
  <cp:lastModifiedBy>Administrator</cp:lastModifiedBy>
  <cp:revision>45</cp:revision>
  <dcterms:created xsi:type="dcterms:W3CDTF">2026-10-14T19:05:00Z</dcterms:created>
  <dcterms:modified xsi:type="dcterms:W3CDTF">2026-10-28T12:36:15Z</dcterms:modified>
</cp:coreProperties>
</file>